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4"/>
  </p:sldMasterIdLst>
  <p:notesMasterIdLst>
    <p:notesMasterId r:id="rId48"/>
  </p:notesMasterIdLst>
  <p:sldIdLst>
    <p:sldId id="256" r:id="rId5"/>
    <p:sldId id="367" r:id="rId6"/>
    <p:sldId id="368" r:id="rId7"/>
    <p:sldId id="369" r:id="rId8"/>
    <p:sldId id="259" r:id="rId9"/>
    <p:sldId id="366" r:id="rId10"/>
    <p:sldId id="340" r:id="rId11"/>
    <p:sldId id="370" r:id="rId12"/>
    <p:sldId id="372" r:id="rId13"/>
    <p:sldId id="373" r:id="rId14"/>
    <p:sldId id="374" r:id="rId15"/>
    <p:sldId id="375" r:id="rId16"/>
    <p:sldId id="348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2" r:id="rId32"/>
    <p:sldId id="393" r:id="rId33"/>
    <p:sldId id="394" r:id="rId34"/>
    <p:sldId id="395" r:id="rId35"/>
    <p:sldId id="396" r:id="rId36"/>
    <p:sldId id="397" r:id="rId37"/>
    <p:sldId id="399" r:id="rId38"/>
    <p:sldId id="398" r:id="rId39"/>
    <p:sldId id="400" r:id="rId40"/>
    <p:sldId id="401" r:id="rId41"/>
    <p:sldId id="402" r:id="rId42"/>
    <p:sldId id="403" r:id="rId43"/>
    <p:sldId id="404" r:id="rId44"/>
    <p:sldId id="405" r:id="rId45"/>
    <p:sldId id="406" r:id="rId46"/>
    <p:sldId id="278" r:id="rId47"/>
  </p:sldIdLst>
  <p:sldSz cx="9144000" cy="5143500" type="screen16x9"/>
  <p:notesSz cx="6858000" cy="9144000"/>
  <p:embeddedFontLst>
    <p:embeddedFont>
      <p:font typeface="Arvo" panose="020B0604020202020204" charset="0"/>
      <p:regular r:id="rId49"/>
      <p:bold r:id="rId50"/>
      <p:italic r:id="rId51"/>
      <p:boldItalic r:id="rId52"/>
    </p:embeddedFont>
    <p:embeddedFont>
      <p:font typeface="Roboto Condensed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04A44A-E446-4105-BEA5-7A07EF5547F1}" v="2" dt="2022-01-07T21:47:58.328"/>
  </p1510:revLst>
</p1510:revInfo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969" autoAdjust="0"/>
  </p:normalViewPr>
  <p:slideViewPr>
    <p:cSldViewPr snapToGrid="0">
      <p:cViewPr varScale="1">
        <p:scale>
          <a:sx n="86" d="100"/>
          <a:sy n="86" d="100"/>
        </p:scale>
        <p:origin x="8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6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da Mohamed Ali" userId="S::nada.mohamed.ali15_gmail.com#ext#@mcitegypt.onmicrosoft.com::a0150bae-9256-4bf9-8120-77646f2c5ad8" providerId="AD" clId="Web-{5904A44A-E446-4105-BEA5-7A07EF5547F1}"/>
    <pc:docChg chg="modSld">
      <pc:chgData name="Nada Mohamed Ali" userId="S::nada.mohamed.ali15_gmail.com#ext#@mcitegypt.onmicrosoft.com::a0150bae-9256-4bf9-8120-77646f2c5ad8" providerId="AD" clId="Web-{5904A44A-E446-4105-BEA5-7A07EF5547F1}" dt="2022-01-07T21:47:58.328" v="1" actId="1076"/>
      <pc:docMkLst>
        <pc:docMk/>
      </pc:docMkLst>
      <pc:sldChg chg="modSp">
        <pc:chgData name="Nada Mohamed Ali" userId="S::nada.mohamed.ali15_gmail.com#ext#@mcitegypt.onmicrosoft.com::a0150bae-9256-4bf9-8120-77646f2c5ad8" providerId="AD" clId="Web-{5904A44A-E446-4105-BEA5-7A07EF5547F1}" dt="2022-01-07T21:47:58.328" v="1" actId="1076"/>
        <pc:sldMkLst>
          <pc:docMk/>
          <pc:sldMk cId="883482710" sldId="387"/>
        </pc:sldMkLst>
        <pc:picChg chg="mod">
          <ac:chgData name="Nada Mohamed Ali" userId="S::nada.mohamed.ali15_gmail.com#ext#@mcitegypt.onmicrosoft.com::a0150bae-9256-4bf9-8120-77646f2c5ad8" providerId="AD" clId="Web-{5904A44A-E446-4105-BEA5-7A07EF5547F1}" dt="2022-01-07T21:47:58.328" v="1" actId="1076"/>
          <ac:picMkLst>
            <pc:docMk/>
            <pc:sldMk cId="883482710" sldId="387"/>
            <ac:picMk id="4" creationId="{79A10890-2F8B-4EB9-9A78-696869ABD0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486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588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986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08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3311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300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809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115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61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48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4300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379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508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04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541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80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386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7122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077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084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151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077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3938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341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4614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1701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2526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4234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7289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160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6183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440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3221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0933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2063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828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191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257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504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128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f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&amp; Css</a:t>
            </a:r>
            <a:br>
              <a:rPr lang="en" dirty="0"/>
            </a:br>
            <a:r>
              <a:rPr lang="en" dirty="0"/>
              <a:t>Day2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5ED617-294A-4B89-BE44-94AE5F887F5A}"/>
              </a:ext>
            </a:extLst>
          </p:cNvPr>
          <p:cNvSpPr txBox="1"/>
          <p:nvPr/>
        </p:nvSpPr>
        <p:spPr>
          <a:xfrm>
            <a:off x="288758" y="4223084"/>
            <a:ext cx="29116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ENG. Nawal Zaki Abdelhadi</a:t>
            </a:r>
          </a:p>
          <a:p>
            <a:pPr algn="ctr"/>
            <a:r>
              <a:rPr lang="en-US" sz="1400" b="1" dirty="0" err="1"/>
              <a:t>iTi</a:t>
            </a:r>
            <a:r>
              <a:rPr lang="en-US" sz="1400" b="1" dirty="0"/>
              <a:t> Staff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Colspan</a:t>
            </a:r>
            <a:r>
              <a:rPr lang="en-US" dirty="0"/>
              <a:t> and </a:t>
            </a:r>
            <a:r>
              <a:rPr lang="en-US" dirty="0" err="1"/>
              <a:t>Rowspan</a:t>
            </a:r>
            <a:r>
              <a:rPr lang="en-US" dirty="0"/>
              <a:t> attributes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1894409" y="2221575"/>
            <a:ext cx="4301855" cy="946700"/>
          </a:xfrm>
          <a:prstGeom prst="verticalScroll">
            <a:avLst>
              <a:gd name="adj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</a:rPr>
              <a:t>&lt;td colspan="2"&gt;&amp;nbsp;&lt;/td&gt;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283042-08D6-4CAC-A1D6-8E0DCB21CB57}"/>
              </a:ext>
            </a:extLst>
          </p:cNvPr>
          <p:cNvSpPr txBox="1"/>
          <p:nvPr/>
        </p:nvSpPr>
        <p:spPr>
          <a:xfrm>
            <a:off x="270145" y="1385087"/>
            <a:ext cx="222048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Colspaned Cell:</a:t>
            </a:r>
            <a:endParaRPr lang="en-US" sz="2100" b="1" dirty="0">
              <a:solidFill>
                <a:schemeClr val="dk1"/>
              </a:solidFill>
              <a:latin typeface="Arial" panose="020B0604020202020204" pitchFamily="34" charset="0"/>
              <a:ea typeface="Roboto Condensed Light"/>
            </a:endParaRPr>
          </a:p>
        </p:txBody>
      </p:sp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5482B0BA-CAA7-43C3-8413-549C2558B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12223"/>
              </p:ext>
            </p:extLst>
          </p:nvPr>
        </p:nvGraphicFramePr>
        <p:xfrm>
          <a:off x="1115065" y="3653627"/>
          <a:ext cx="6096000" cy="7416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82653304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0279495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358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81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623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Colspan</a:t>
            </a:r>
            <a:r>
              <a:rPr lang="en-US" dirty="0"/>
              <a:t> and </a:t>
            </a:r>
            <a:r>
              <a:rPr lang="en-US" dirty="0" err="1"/>
              <a:t>Rowspan</a:t>
            </a:r>
            <a:r>
              <a:rPr lang="en-US" dirty="0"/>
              <a:t> attributes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1894409" y="2221575"/>
            <a:ext cx="4301855" cy="946700"/>
          </a:xfrm>
          <a:prstGeom prst="verticalScroll">
            <a:avLst>
              <a:gd name="adj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&lt;td rowspan="2"&gt;&amp;nbsp;&lt;/td&gt;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283042-08D6-4CAC-A1D6-8E0DCB21CB57}"/>
              </a:ext>
            </a:extLst>
          </p:cNvPr>
          <p:cNvSpPr txBox="1"/>
          <p:nvPr/>
        </p:nvSpPr>
        <p:spPr>
          <a:xfrm>
            <a:off x="270145" y="1385087"/>
            <a:ext cx="23551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Rowspaned Cell:</a:t>
            </a:r>
            <a:endParaRPr lang="en-US" sz="2100" b="1" dirty="0">
              <a:solidFill>
                <a:schemeClr val="dk1"/>
              </a:solidFill>
              <a:latin typeface="Arial" panose="020B0604020202020204" pitchFamily="34" charset="0"/>
              <a:ea typeface="Roboto Condensed Light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CF52C7A-0F9E-4CAC-A56A-9ABFA1295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655990"/>
              </p:ext>
            </p:extLst>
          </p:nvPr>
        </p:nvGraphicFramePr>
        <p:xfrm>
          <a:off x="1115065" y="3653627"/>
          <a:ext cx="6096000" cy="7416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82653304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0279495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3580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81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327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Colspan</a:t>
            </a:r>
            <a:r>
              <a:rPr lang="en-US" dirty="0"/>
              <a:t> and </a:t>
            </a:r>
            <a:r>
              <a:rPr lang="en-US" dirty="0" err="1"/>
              <a:t>Rowspan</a:t>
            </a:r>
            <a:r>
              <a:rPr lang="en-US" dirty="0"/>
              <a:t> attributes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1737999" y="2084939"/>
            <a:ext cx="5258400" cy="946700"/>
          </a:xfrm>
          <a:prstGeom prst="verticalScroll">
            <a:avLst>
              <a:gd name="adj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&lt;td colspan="2" rowspan="2"&gt;&amp;nbsp;&lt;/td&gt;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283042-08D6-4CAC-A1D6-8E0DCB21CB57}"/>
              </a:ext>
            </a:extLst>
          </p:cNvPr>
          <p:cNvSpPr txBox="1"/>
          <p:nvPr/>
        </p:nvSpPr>
        <p:spPr>
          <a:xfrm>
            <a:off x="270145" y="1385087"/>
            <a:ext cx="46474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Rowspanned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 and 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Colspanned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 cell: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CF52C7A-0F9E-4CAC-A56A-9ABFA1295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896986"/>
              </p:ext>
            </p:extLst>
          </p:nvPr>
        </p:nvGraphicFramePr>
        <p:xfrm>
          <a:off x="1319199" y="3315993"/>
          <a:ext cx="6096000" cy="11125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3582249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033513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8265330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0279495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35807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8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014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980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Study</a:t>
            </a:r>
          </a:p>
        </p:txBody>
      </p:sp>
      <p:sp>
        <p:nvSpPr>
          <p:cNvPr id="287" name="Google Shape;287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88" name="Google Shape;288;p1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89" name="Google Shape;289;p1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loud 1">
            <a:extLst>
              <a:ext uri="{FF2B5EF4-FFF2-40B4-BE49-F238E27FC236}">
                <a16:creationId xmlns:a16="http://schemas.microsoft.com/office/drawing/2014/main" id="{C0753E9D-2586-414F-AD8F-5083A3DA5F43}"/>
              </a:ext>
            </a:extLst>
          </p:cNvPr>
          <p:cNvSpPr/>
          <p:nvPr/>
        </p:nvSpPr>
        <p:spPr>
          <a:xfrm rot="21174267">
            <a:off x="202788" y="1728820"/>
            <a:ext cx="4655491" cy="294703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&lt;</a:t>
            </a:r>
            <a:r>
              <a:rPr lang="en-US" sz="2800" b="1" dirty="0" err="1"/>
              <a:t>colgroup</a:t>
            </a:r>
            <a:r>
              <a:rPr lang="en-US" sz="2800" b="1" dirty="0"/>
              <a:t>&gt;</a:t>
            </a:r>
          </a:p>
          <a:p>
            <a:pPr algn="ctr"/>
            <a:r>
              <a:rPr lang="en-US" sz="2800" b="1" dirty="0"/>
              <a:t>&lt;col&gt;</a:t>
            </a:r>
          </a:p>
          <a:p>
            <a:pPr algn="ctr"/>
            <a:r>
              <a:rPr lang="en-US" sz="2800" b="1" dirty="0"/>
              <a:t>&lt;</a:t>
            </a:r>
            <a:r>
              <a:rPr lang="en-US" sz="2800" b="1" dirty="0" err="1"/>
              <a:t>thead</a:t>
            </a:r>
            <a:r>
              <a:rPr lang="en-US" sz="2800" b="1" dirty="0"/>
              <a:t>&gt;</a:t>
            </a:r>
          </a:p>
          <a:p>
            <a:pPr algn="ctr"/>
            <a:r>
              <a:rPr lang="en-US" sz="2800" b="1" dirty="0"/>
              <a:t>&lt;</a:t>
            </a:r>
            <a:r>
              <a:rPr lang="en-US" sz="2800" b="1" dirty="0" err="1"/>
              <a:t>tbody</a:t>
            </a:r>
            <a:r>
              <a:rPr lang="en-US" sz="2800" b="1" dirty="0"/>
              <a:t>&gt;</a:t>
            </a:r>
          </a:p>
          <a:p>
            <a:pPr algn="ctr"/>
            <a:r>
              <a:rPr lang="en-US" sz="2800" b="1" dirty="0"/>
              <a:t>&lt;</a:t>
            </a:r>
            <a:r>
              <a:rPr lang="en-US" sz="2800" b="1" dirty="0" err="1"/>
              <a:t>tfoot</a:t>
            </a:r>
            <a:r>
              <a:rPr lang="en-US" sz="2800" b="1" dirty="0"/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45886-31DF-4AC9-9ED0-75800750D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561" y="1557867"/>
            <a:ext cx="2935111" cy="29351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E496BC-EA88-4022-A66D-F9D81E2A7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154" y="63018"/>
            <a:ext cx="820846" cy="82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33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Forms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F6FC-8AC6-422B-BDAA-C68187DDE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59" y="3136200"/>
            <a:ext cx="2257425" cy="12573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3074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Forms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137371" y="1548430"/>
            <a:ext cx="5438095" cy="2046639"/>
          </a:xfrm>
          <a:prstGeom prst="verticalScroll">
            <a:avLst>
              <a:gd name="adj" fmla="val 18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&lt;form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action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=“”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method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=“”&gt;</a:t>
            </a:r>
          </a:p>
          <a:p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</a:rPr>
              <a:t>&lt;! – any tags for forms -- 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&lt;/form&gt;</a:t>
            </a:r>
            <a:endParaRPr lang="pl-PL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B534C1-4435-48F6-B246-C093041B9C9D}"/>
              </a:ext>
            </a:extLst>
          </p:cNvPr>
          <p:cNvCxnSpPr>
            <a:cxnSpLocks/>
          </p:cNvCxnSpPr>
          <p:nvPr/>
        </p:nvCxnSpPr>
        <p:spPr>
          <a:xfrm>
            <a:off x="3443475" y="2778658"/>
            <a:ext cx="1970736" cy="289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710052-E277-43E0-A5CF-F8A718C0AFC8}"/>
              </a:ext>
            </a:extLst>
          </p:cNvPr>
          <p:cNvSpPr txBox="1"/>
          <p:nvPr/>
        </p:nvSpPr>
        <p:spPr>
          <a:xfrm>
            <a:off x="5768603" y="2200207"/>
            <a:ext cx="33753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&lt;form&gt; to define form </a:t>
            </a:r>
          </a:p>
          <a:p>
            <a:r>
              <a:rPr lang="en-US" sz="1600" b="1" dirty="0"/>
              <a:t>Form has two important </a:t>
            </a:r>
          </a:p>
          <a:p>
            <a:r>
              <a:rPr lang="en-US" sz="1600" b="1" dirty="0"/>
              <a:t>Attributes action to define</a:t>
            </a:r>
          </a:p>
          <a:p>
            <a:r>
              <a:rPr lang="en-US" sz="1600" b="1" dirty="0"/>
              <a:t>Address and method </a:t>
            </a:r>
          </a:p>
          <a:p>
            <a:r>
              <a:rPr lang="en-US" sz="1600" b="1" dirty="0"/>
              <a:t>Post or get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2D9826B-4770-45E0-A488-ADBD54848B24}"/>
              </a:ext>
            </a:extLst>
          </p:cNvPr>
          <p:cNvSpPr/>
          <p:nvPr/>
        </p:nvSpPr>
        <p:spPr>
          <a:xfrm>
            <a:off x="5575466" y="2025563"/>
            <a:ext cx="2892768" cy="1569505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65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Text Field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114793" y="1435541"/>
            <a:ext cx="6635963" cy="1232703"/>
          </a:xfrm>
          <a:prstGeom prst="verticalScroll">
            <a:avLst>
              <a:gd name="adj" fmla="val 18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="text"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size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="25"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value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="Enter your name here!"&gt;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7C191-7F20-488B-88F7-326986F07A8D}"/>
              </a:ext>
            </a:extLst>
          </p:cNvPr>
          <p:cNvSpPr txBox="1"/>
          <p:nvPr/>
        </p:nvSpPr>
        <p:spPr>
          <a:xfrm>
            <a:off x="312466" y="2760359"/>
            <a:ext cx="44830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b="1" dirty="0">
                <a:solidFill>
                  <a:srgbClr val="FF9800"/>
                </a:solidFill>
                <a:latin typeface="Arial" panose="020B0604020202020204" pitchFamily="34" charset="0"/>
                <a:ea typeface="Roboto Condensed Light"/>
              </a:rPr>
              <a:t>Attributes :</a:t>
            </a:r>
          </a:p>
          <a:p>
            <a:r>
              <a:rPr lang="pt-BR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1) Size        2) Maxlength</a:t>
            </a:r>
          </a:p>
          <a:p>
            <a:r>
              <a:rPr lang="pt-BR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3) Name      4) Value</a:t>
            </a:r>
          </a:p>
          <a:p>
            <a:r>
              <a:rPr lang="pt-BR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5) Align       6) Tabindex</a:t>
            </a:r>
            <a:endParaRPr lang="en-US" sz="2100" b="1" dirty="0">
              <a:solidFill>
                <a:schemeClr val="dk1"/>
              </a:solidFill>
              <a:latin typeface="Arial" panose="020B0604020202020204" pitchFamily="34" charset="0"/>
              <a:ea typeface="Roboto Condensed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8D2EC-2769-4FFA-A6C6-4E1C21E58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645" y="2805337"/>
            <a:ext cx="5289755" cy="15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29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Hidden Field…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0926" y="1424252"/>
            <a:ext cx="6635963" cy="1232703"/>
          </a:xfrm>
          <a:prstGeom prst="verticalScroll">
            <a:avLst>
              <a:gd name="adj" fmla="val 18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=“hidden" “ 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value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=“”&gt;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7C191-7F20-488B-88F7-326986F07A8D}"/>
              </a:ext>
            </a:extLst>
          </p:cNvPr>
          <p:cNvSpPr txBox="1"/>
          <p:nvPr/>
        </p:nvSpPr>
        <p:spPr>
          <a:xfrm>
            <a:off x="312466" y="2767848"/>
            <a:ext cx="44830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A control that is not displayed but whose value is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submitted to the server.</a:t>
            </a:r>
            <a:endParaRPr lang="pt-BR" sz="2100" b="1" dirty="0">
              <a:solidFill>
                <a:schemeClr val="dk1"/>
              </a:solidFill>
              <a:latin typeface="Arial" panose="020B0604020202020204" pitchFamily="34" charset="0"/>
              <a:ea typeface="Roboto Condensed Light"/>
            </a:endParaRPr>
          </a:p>
          <a:p>
            <a:endParaRPr lang="pt-BR" sz="2100" b="1" dirty="0">
              <a:solidFill>
                <a:schemeClr val="dk1"/>
              </a:solidFill>
              <a:latin typeface="Arial" panose="020B0604020202020204" pitchFamily="34" charset="0"/>
              <a:ea typeface="Roboto Condensed Light"/>
            </a:endParaRPr>
          </a:p>
          <a:p>
            <a:r>
              <a:rPr lang="pt-BR" sz="2100" b="1" dirty="0">
                <a:solidFill>
                  <a:srgbClr val="FF9800"/>
                </a:solidFill>
                <a:latin typeface="Arial" panose="020B0604020202020204" pitchFamily="34" charset="0"/>
                <a:ea typeface="Roboto Condensed Light"/>
              </a:rPr>
              <a:t>Attributes :</a:t>
            </a:r>
          </a:p>
          <a:p>
            <a:r>
              <a:rPr lang="pt-BR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1) Name      2) Value</a:t>
            </a:r>
          </a:p>
        </p:txBody>
      </p:sp>
    </p:spTree>
    <p:extLst>
      <p:ext uri="{BB962C8B-B14F-4D97-AF65-F5344CB8AC3E}">
        <p14:creationId xmlns:p14="http://schemas.microsoft.com/office/powerpoint/2010/main" val="2065081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Password Field…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0926" y="1424252"/>
            <a:ext cx="6635963" cy="1232703"/>
          </a:xfrm>
          <a:prstGeom prst="verticalScroll">
            <a:avLst>
              <a:gd name="adj" fmla="val 18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Enter Password : 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="password"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size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="25"&gt;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7C191-7F20-488B-88F7-326986F07A8D}"/>
              </a:ext>
            </a:extLst>
          </p:cNvPr>
          <p:cNvSpPr txBox="1"/>
          <p:nvPr/>
        </p:nvSpPr>
        <p:spPr>
          <a:xfrm>
            <a:off x="312466" y="2767848"/>
            <a:ext cx="44830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b="1" dirty="0">
                <a:solidFill>
                  <a:srgbClr val="FF9800"/>
                </a:solidFill>
                <a:latin typeface="Arial" panose="020B0604020202020204" pitchFamily="34" charset="0"/>
                <a:ea typeface="Roboto Condensed Light"/>
              </a:rPr>
              <a:t>Attributes :</a:t>
            </a:r>
          </a:p>
          <a:p>
            <a:r>
              <a:rPr lang="pt-BR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1) Size      2) Maxlength </a:t>
            </a:r>
          </a:p>
          <a:p>
            <a:r>
              <a:rPr lang="pt-BR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3) Name    4) Value </a:t>
            </a:r>
          </a:p>
          <a:p>
            <a:r>
              <a:rPr lang="pt-BR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5) Align     6) Tabindex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C5B9E4-8154-4D50-99AD-7BA36B60D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204" y="2715092"/>
            <a:ext cx="5361322" cy="174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63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Text Area…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0926" y="1424252"/>
            <a:ext cx="6635963" cy="1232703"/>
          </a:xfrm>
          <a:prstGeom prst="verticalScroll">
            <a:avLst>
              <a:gd name="adj" fmla="val 18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textarea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cols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="40"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rows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="5"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name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myname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"&gt;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Now we are inside the area - which is nice.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&lt;/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textarea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7C191-7F20-488B-88F7-326986F07A8D}"/>
              </a:ext>
            </a:extLst>
          </p:cNvPr>
          <p:cNvSpPr txBox="1"/>
          <p:nvPr/>
        </p:nvSpPr>
        <p:spPr>
          <a:xfrm>
            <a:off x="312466" y="2767848"/>
            <a:ext cx="448305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b="1" dirty="0">
                <a:solidFill>
                  <a:srgbClr val="FF9800"/>
                </a:solidFill>
                <a:latin typeface="Arial" panose="020B0604020202020204" pitchFamily="34" charset="0"/>
                <a:ea typeface="Roboto Condensed Light"/>
              </a:rPr>
              <a:t>Attributes :</a:t>
            </a:r>
          </a:p>
          <a:p>
            <a:r>
              <a:rPr lang="pt-BR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1) Rows   2) Cols</a:t>
            </a:r>
          </a:p>
          <a:p>
            <a:r>
              <a:rPr lang="pt-BR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3) Name   4) Tabindex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6E850-412A-429A-AC00-0742A84B95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65480" b="44889"/>
          <a:stretch/>
        </p:blipFill>
        <p:spPr>
          <a:xfrm>
            <a:off x="3946687" y="2728704"/>
            <a:ext cx="5158713" cy="170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3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IFrames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4CBB3-51C8-49E5-B58F-C64E8121314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060376" y="3017179"/>
            <a:ext cx="2053550" cy="14946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26013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 Box…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0926" y="1424252"/>
            <a:ext cx="5991749" cy="2130468"/>
          </a:xfrm>
          <a:prstGeom prst="verticalScroll">
            <a:avLst>
              <a:gd name="adj" fmla="val 139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="checkbox"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name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="option1"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value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=“1"&gt;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choice 1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&lt;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br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="checkbox"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name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="option2"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value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=“2“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checked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choice 2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&lt;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br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7C191-7F20-488B-88F7-326986F07A8D}"/>
              </a:ext>
            </a:extLst>
          </p:cNvPr>
          <p:cNvSpPr txBox="1"/>
          <p:nvPr/>
        </p:nvSpPr>
        <p:spPr>
          <a:xfrm>
            <a:off x="88948" y="3657570"/>
            <a:ext cx="44830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b="1" dirty="0">
                <a:solidFill>
                  <a:srgbClr val="FF9800"/>
                </a:solidFill>
                <a:latin typeface="Arial" panose="020B0604020202020204" pitchFamily="34" charset="0"/>
                <a:ea typeface="Roboto Condensed Light"/>
              </a:rPr>
              <a:t>Attributes :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1) Name    2) Value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3) Align     3) 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Tabindex</a:t>
            </a:r>
            <a:endParaRPr lang="en-US" sz="2100" b="1" dirty="0">
              <a:solidFill>
                <a:schemeClr val="dk1"/>
              </a:solidFill>
              <a:latin typeface="Arial" panose="020B0604020202020204" pitchFamily="34" charset="0"/>
              <a:ea typeface="Roboto Condensed Light"/>
            </a:endParaRP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4) Checked</a:t>
            </a:r>
            <a:endParaRPr lang="pt-BR" sz="2100" b="1" dirty="0">
              <a:solidFill>
                <a:schemeClr val="dk1"/>
              </a:solidFill>
              <a:latin typeface="Arial" panose="020B0604020202020204" pitchFamily="34" charset="0"/>
              <a:ea typeface="Roboto Condensed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9E943-5BB6-45C0-9CCE-E8C9D940A8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66"/>
          <a:stretch/>
        </p:blipFill>
        <p:spPr>
          <a:xfrm>
            <a:off x="6072675" y="1856683"/>
            <a:ext cx="2866788" cy="249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2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Radio button…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0926" y="1424252"/>
            <a:ext cx="5991749" cy="2130468"/>
          </a:xfrm>
          <a:prstGeom prst="verticalScroll">
            <a:avLst>
              <a:gd name="adj" fmla="val 139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="radio"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name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="group1"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value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=“f“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checked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First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="radio"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name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="group1"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value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=“s" 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Second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="radio"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name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="group1"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value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=“t" 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Third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7C191-7F20-488B-88F7-326986F07A8D}"/>
              </a:ext>
            </a:extLst>
          </p:cNvPr>
          <p:cNvSpPr txBox="1"/>
          <p:nvPr/>
        </p:nvSpPr>
        <p:spPr>
          <a:xfrm>
            <a:off x="88948" y="3657570"/>
            <a:ext cx="44830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b="1" dirty="0">
                <a:solidFill>
                  <a:srgbClr val="FF9800"/>
                </a:solidFill>
                <a:latin typeface="Arial" panose="020B0604020202020204" pitchFamily="34" charset="0"/>
                <a:ea typeface="Roboto Condensed Light"/>
              </a:rPr>
              <a:t>Attributes :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1) Name    2) Value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3) Align     3) 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Tabindex</a:t>
            </a:r>
            <a:endParaRPr lang="en-US" sz="2100" b="1" dirty="0">
              <a:solidFill>
                <a:schemeClr val="dk1"/>
              </a:solidFill>
              <a:latin typeface="Arial" panose="020B0604020202020204" pitchFamily="34" charset="0"/>
              <a:ea typeface="Roboto Condensed Light"/>
            </a:endParaRP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4) Checked</a:t>
            </a:r>
            <a:endParaRPr lang="pt-BR" sz="2100" b="1" dirty="0">
              <a:solidFill>
                <a:schemeClr val="dk1"/>
              </a:solidFill>
              <a:latin typeface="Arial" panose="020B0604020202020204" pitchFamily="34" charset="0"/>
              <a:ea typeface="Roboto Condensed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A91D3-96E9-42A5-874E-DC256E781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820" y="1856372"/>
            <a:ext cx="1660359" cy="201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10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Drop-down menu…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0927" y="1424252"/>
            <a:ext cx="4731706" cy="1725471"/>
          </a:xfrm>
          <a:prstGeom prst="verticalScroll">
            <a:avLst>
              <a:gd name="adj" fmla="val 139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&lt;select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name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favDrink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”&gt;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&lt;option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value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=“M”&gt;Milk&lt;/option&gt;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&lt;option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value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=“C”&gt; Coffee&lt;/option&gt;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&lt;option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value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=“T”&gt; Tea&lt;/option&gt;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&lt;/select&gt;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7C191-7F20-488B-88F7-326986F07A8D}"/>
              </a:ext>
            </a:extLst>
          </p:cNvPr>
          <p:cNvSpPr txBox="1"/>
          <p:nvPr/>
        </p:nvSpPr>
        <p:spPr>
          <a:xfrm>
            <a:off x="205254" y="3217412"/>
            <a:ext cx="448305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b="1" dirty="0">
                <a:solidFill>
                  <a:srgbClr val="FF9800"/>
                </a:solidFill>
                <a:latin typeface="Arial" panose="020B0604020202020204" pitchFamily="34" charset="0"/>
                <a:ea typeface="Roboto Condensed Light"/>
              </a:rPr>
              <a:t>Attributes :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Select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1) Name  2) Size  3) Multiple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Option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1) Selected   2)Value</a:t>
            </a:r>
            <a:endParaRPr lang="pt-BR" sz="2100" b="1" dirty="0">
              <a:solidFill>
                <a:schemeClr val="dk1"/>
              </a:solidFill>
              <a:latin typeface="Arial" panose="020B0604020202020204" pitchFamily="34" charset="0"/>
              <a:ea typeface="Roboto Condensed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3A758-EA25-4BA7-BEC9-7ABEB86E17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4" b="36267"/>
          <a:stretch/>
        </p:blipFill>
        <p:spPr>
          <a:xfrm>
            <a:off x="5089357" y="1678905"/>
            <a:ext cx="3741821" cy="267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06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File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420532" y="3893302"/>
            <a:ext cx="4151468" cy="1081429"/>
          </a:xfrm>
          <a:prstGeom prst="verticalScroll">
            <a:avLst>
              <a:gd name="adj" fmla="val 139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="file“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name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myFile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" &gt;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7C191-7F20-488B-88F7-326986F07A8D}"/>
              </a:ext>
            </a:extLst>
          </p:cNvPr>
          <p:cNvSpPr txBox="1"/>
          <p:nvPr/>
        </p:nvSpPr>
        <p:spPr>
          <a:xfrm>
            <a:off x="4660948" y="4116880"/>
            <a:ext cx="44830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Allow user to upload file</a:t>
            </a:r>
            <a:endParaRPr lang="pt-BR" sz="2100" b="1" dirty="0">
              <a:solidFill>
                <a:schemeClr val="dk1"/>
              </a:solidFill>
              <a:latin typeface="Arial" panose="020B0604020202020204" pitchFamily="34" charset="0"/>
              <a:ea typeface="Roboto Condensed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D715A-1E52-4B25-A5D1-FB28E9144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44" y="1433166"/>
            <a:ext cx="8447220" cy="231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98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Submit button / Reset button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0927" y="1424252"/>
            <a:ext cx="4374767" cy="1343887"/>
          </a:xfrm>
          <a:prstGeom prst="verticalScroll">
            <a:avLst>
              <a:gd name="adj" fmla="val 139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="submit"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value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=“Submit"&gt;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=“reset"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value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=“Rest"&gt;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7C191-7F20-488B-88F7-326986F07A8D}"/>
              </a:ext>
            </a:extLst>
          </p:cNvPr>
          <p:cNvSpPr txBox="1"/>
          <p:nvPr/>
        </p:nvSpPr>
        <p:spPr>
          <a:xfrm>
            <a:off x="205254" y="3033616"/>
            <a:ext cx="44830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b="1" dirty="0">
                <a:solidFill>
                  <a:srgbClr val="FF9800"/>
                </a:solidFill>
                <a:latin typeface="Arial" panose="020B0604020202020204" pitchFamily="34" charset="0"/>
                <a:ea typeface="Roboto Condensed Light"/>
              </a:rPr>
              <a:t>Attributes :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Select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1) Name  2) Value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3) Align   4) 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Tabindex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 </a:t>
            </a:r>
            <a:endParaRPr lang="pt-BR" sz="2100" b="1" dirty="0">
              <a:solidFill>
                <a:schemeClr val="dk1"/>
              </a:solidFill>
              <a:latin typeface="Arial" panose="020B0604020202020204" pitchFamily="34" charset="0"/>
              <a:ea typeface="Roboto Condensed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5749E-81DC-4641-BD87-7B9FAAD64A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99"/>
          <a:stretch/>
        </p:blipFill>
        <p:spPr>
          <a:xfrm>
            <a:off x="4355432" y="2061978"/>
            <a:ext cx="4583315" cy="212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22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Image button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7C191-7F20-488B-88F7-326986F07A8D}"/>
              </a:ext>
            </a:extLst>
          </p:cNvPr>
          <p:cNvSpPr txBox="1"/>
          <p:nvPr/>
        </p:nvSpPr>
        <p:spPr>
          <a:xfrm>
            <a:off x="205254" y="3033616"/>
            <a:ext cx="44830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Image buttons have the same effect as submit buttons.</a:t>
            </a:r>
            <a:endParaRPr lang="pt-BR" sz="2100" b="1" dirty="0">
              <a:solidFill>
                <a:srgbClr val="FF9800"/>
              </a:solidFill>
              <a:latin typeface="Arial" panose="020B0604020202020204" pitchFamily="34" charset="0"/>
              <a:ea typeface="Roboto Condensed Light"/>
            </a:endParaRPr>
          </a:p>
          <a:p>
            <a:r>
              <a:rPr lang="pt-BR" sz="2100" b="1" dirty="0">
                <a:solidFill>
                  <a:srgbClr val="FF9800"/>
                </a:solidFill>
                <a:latin typeface="Arial" panose="020B0604020202020204" pitchFamily="34" charset="0"/>
                <a:ea typeface="Roboto Condensed Light"/>
              </a:rPr>
              <a:t>Attributes :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1) Name 2) 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Src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  3)Align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4) Border 5) Width  6)Height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7) 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Tabindex</a:t>
            </a:r>
            <a:endParaRPr lang="pt-BR" sz="2100" b="1" dirty="0">
              <a:solidFill>
                <a:schemeClr val="dk1"/>
              </a:solidFill>
              <a:latin typeface="Arial" panose="020B0604020202020204" pitchFamily="34" charset="0"/>
              <a:ea typeface="Roboto Condensed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10890-2F8B-4EB9-9A78-696869ABD0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91" t="29217" r="22807" b="29233"/>
          <a:stretch/>
        </p:blipFill>
        <p:spPr>
          <a:xfrm>
            <a:off x="5487740" y="2759127"/>
            <a:ext cx="3477127" cy="1711662"/>
          </a:xfrm>
          <a:prstGeom prst="rect">
            <a:avLst/>
          </a:prstGeom>
        </p:spPr>
      </p:pic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38600" y="1424252"/>
            <a:ext cx="5898768" cy="1343887"/>
          </a:xfrm>
          <a:prstGeom prst="verticalScroll">
            <a:avLst>
              <a:gd name="adj" fmla="val 139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="image" </a:t>
            </a:r>
            <a:r>
              <a:rPr lang="en-US" sz="1600" b="1" dirty="0" err="1">
                <a:solidFill>
                  <a:srgbClr val="FF9800"/>
                </a:solidFill>
                <a:latin typeface="Arial" panose="020B0604020202020204" pitchFamily="34" charset="0"/>
              </a:rPr>
              <a:t>src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="rainbow.gif"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name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="image" </a:t>
            </a:r>
          </a:p>
          <a:p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width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="60"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height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="60"&gt;</a:t>
            </a:r>
          </a:p>
        </p:txBody>
      </p:sp>
    </p:spTree>
    <p:extLst>
      <p:ext uri="{BB962C8B-B14F-4D97-AF65-F5344CB8AC3E}">
        <p14:creationId xmlns:p14="http://schemas.microsoft.com/office/powerpoint/2010/main" val="88348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Button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7C191-7F20-488B-88F7-326986F07A8D}"/>
              </a:ext>
            </a:extLst>
          </p:cNvPr>
          <p:cNvSpPr txBox="1"/>
          <p:nvPr/>
        </p:nvSpPr>
        <p:spPr>
          <a:xfrm>
            <a:off x="205254" y="3033616"/>
            <a:ext cx="44830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Will act as a submit button if it’s inside a form.</a:t>
            </a:r>
            <a:endParaRPr lang="pt-BR" sz="2100" b="1" dirty="0">
              <a:solidFill>
                <a:schemeClr val="dk1"/>
              </a:solidFill>
              <a:latin typeface="Arial" panose="020B0604020202020204" pitchFamily="34" charset="0"/>
              <a:ea typeface="Roboto Condensed Light"/>
            </a:endParaRPr>
          </a:p>
        </p:txBody>
      </p: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38600" y="1424252"/>
            <a:ext cx="5898768" cy="1296195"/>
          </a:xfrm>
          <a:prstGeom prst="verticalScroll">
            <a:avLst>
              <a:gd name="adj" fmla="val 139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=“button"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value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=“Click me!“ /&gt;</a:t>
            </a:r>
          </a:p>
          <a:p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</a:rPr>
              <a:t>&lt;! – OR -- 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&lt;button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name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=“b1”&gt; click me &lt;/button&gt;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5B8E4-BF1F-4EBB-90D8-0D54A3302E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40" t="26963" r="9886" b="25911"/>
          <a:stretch/>
        </p:blipFill>
        <p:spPr>
          <a:xfrm>
            <a:off x="5084843" y="2780602"/>
            <a:ext cx="4016042" cy="166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82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Form </a:t>
            </a:r>
            <a:r>
              <a:rPr lang="en-US" dirty="0" err="1"/>
              <a:t>Fieldset</a:t>
            </a:r>
            <a:r>
              <a:rPr lang="en-US" dirty="0"/>
              <a:t>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7C191-7F20-488B-88F7-326986F07A8D}"/>
              </a:ext>
            </a:extLst>
          </p:cNvPr>
          <p:cNvSpPr txBox="1"/>
          <p:nvPr/>
        </p:nvSpPr>
        <p:spPr>
          <a:xfrm>
            <a:off x="38599" y="3782420"/>
            <a:ext cx="872038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&lt;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fieldset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&gt; is used to enclose a group of related form fields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together.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The &lt;legend&gt; is the 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fieldset's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 title.</a:t>
            </a:r>
            <a:endParaRPr lang="pt-BR" sz="2100" b="1" dirty="0">
              <a:solidFill>
                <a:schemeClr val="dk1"/>
              </a:solidFill>
              <a:latin typeface="Arial" panose="020B0604020202020204" pitchFamily="34" charset="0"/>
              <a:ea typeface="Roboto Condensed Light"/>
            </a:endParaRPr>
          </a:p>
        </p:txBody>
      </p: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0"/>
            <a:ext cx="6212088" cy="2245380"/>
          </a:xfrm>
          <a:prstGeom prst="verticalScroll">
            <a:avLst>
              <a:gd name="adj" fmla="val 9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&lt;form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method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="post"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action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=“main.html"&gt;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&lt;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fieldset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 &lt;legend&gt;login&lt;/legend&gt;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       Name:&lt;input t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="text"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id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="Name" /&gt;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       Password:&lt;input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=“password"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id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Pswd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" /&gt;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&lt;/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fieldset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&lt;/form&gt;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B4C28-364F-4E5D-BE25-21E2C2670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69" r="29647" b="68154"/>
          <a:stretch/>
        </p:blipFill>
        <p:spPr>
          <a:xfrm>
            <a:off x="6180959" y="2137139"/>
            <a:ext cx="2924441" cy="70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25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Form Labels</a:t>
            </a:r>
            <a:r>
              <a:rPr lang="ar-EG" dirty="0"/>
              <a:t> </a:t>
            </a:r>
            <a:r>
              <a:rPr lang="en-US" dirty="0"/>
              <a:t>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7C191-7F20-488B-88F7-326986F07A8D}"/>
              </a:ext>
            </a:extLst>
          </p:cNvPr>
          <p:cNvSpPr txBox="1"/>
          <p:nvPr/>
        </p:nvSpPr>
        <p:spPr>
          <a:xfrm>
            <a:off x="164409" y="3226501"/>
            <a:ext cx="8720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Form labels are used to associate an explanatory text to a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form field using the field's ID.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Clicking on a label focuses its associated field (checkboxes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are toggled, radio buttons are checked)</a:t>
            </a:r>
            <a:endParaRPr lang="pt-BR" sz="2100" b="1" dirty="0">
              <a:solidFill>
                <a:schemeClr val="dk1"/>
              </a:solidFill>
              <a:latin typeface="Arial" panose="020B0604020202020204" pitchFamily="34" charset="0"/>
              <a:ea typeface="Roboto Condensed Light"/>
            </a:endParaRPr>
          </a:p>
        </p:txBody>
      </p: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0"/>
            <a:ext cx="5357847" cy="1474661"/>
          </a:xfrm>
          <a:prstGeom prst="verticalScroll">
            <a:avLst>
              <a:gd name="adj" fmla="val 9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&lt;form&gt;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&lt;label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for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fn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"&gt;First Name&lt;/label&gt;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="text"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id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fn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" /&gt;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&lt;/form&gt;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557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err="1"/>
              <a:t>Tabindex</a:t>
            </a:r>
            <a:r>
              <a:rPr lang="en-US" dirty="0"/>
              <a:t> and Access Key</a:t>
            </a:r>
            <a:r>
              <a:rPr lang="ar-EG" dirty="0"/>
              <a:t> </a:t>
            </a:r>
            <a:r>
              <a:rPr lang="en-US" dirty="0"/>
              <a:t>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7C191-7F20-488B-88F7-326986F07A8D}"/>
              </a:ext>
            </a:extLst>
          </p:cNvPr>
          <p:cNvSpPr txBox="1"/>
          <p:nvPr/>
        </p:nvSpPr>
        <p:spPr>
          <a:xfrm>
            <a:off x="211805" y="3029982"/>
            <a:ext cx="8720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tabindex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 attribute define a sequence that users follow when they use the Tab key to navigate through a page.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access keys allow easier navigation by assigning a keyboard shortcut to a link. It can be used on any HTML element.</a:t>
            </a:r>
          </a:p>
        </p:txBody>
      </p: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0"/>
            <a:ext cx="6741479" cy="1474661"/>
          </a:xfrm>
          <a:prstGeom prst="verticalScroll">
            <a:avLst>
              <a:gd name="adj" fmla="val 9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&lt;form&gt;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&lt;label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for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fn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"&gt;First Name&lt;/label&gt;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="text"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id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fn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" </a:t>
            </a:r>
            <a:r>
              <a:rPr lang="en-US" sz="1600" b="1" dirty="0" err="1">
                <a:solidFill>
                  <a:srgbClr val="FF9800"/>
                </a:solidFill>
                <a:latin typeface="Arial" panose="020B0604020202020204" pitchFamily="34" charset="0"/>
              </a:rPr>
              <a:t>tabindex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=“1” </a:t>
            </a:r>
            <a:r>
              <a:rPr lang="en-US" sz="1600" b="1" dirty="0" err="1">
                <a:solidFill>
                  <a:srgbClr val="FF9800"/>
                </a:solidFill>
                <a:latin typeface="Arial" panose="020B0604020202020204" pitchFamily="34" charset="0"/>
              </a:rPr>
              <a:t>accesskey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="n"/&gt;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&lt;/form&gt;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8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Elements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F62823C9-833E-4E48-B013-A15979827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4382B0-9192-491A-88A3-E9EEEC1B3F2D}"/>
              </a:ext>
            </a:extLst>
          </p:cNvPr>
          <p:cNvSpPr txBox="1"/>
          <p:nvPr/>
        </p:nvSpPr>
        <p:spPr>
          <a:xfrm>
            <a:off x="216568" y="1376589"/>
            <a:ext cx="89274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  <a:sym typeface="Roboto Condensed Light"/>
              </a:rPr>
              <a:t>An iframe is used to display a web page within a web page.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  <a:sym typeface="Roboto Condensed Light"/>
              </a:rPr>
              <a:t>An HTML iframe is defined with the &lt;iframe&gt; tag:</a:t>
            </a:r>
          </a:p>
          <a:p>
            <a:pPr algn="ctr"/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  <a:sym typeface="Roboto Condensed Light"/>
              </a:rPr>
              <a:t>&lt;iframe 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  <a:sym typeface="Roboto Condensed Light"/>
              </a:rPr>
              <a:t>src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  <a:sym typeface="Roboto Condensed Light"/>
              </a:rPr>
              <a:t>="URL"&gt;&lt;/iframe&gt;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  <a:sym typeface="Roboto Condensed Light"/>
              </a:rPr>
              <a:t>The 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  <a:sym typeface="Roboto Condensed Light"/>
              </a:rPr>
              <a:t>src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  <a:sym typeface="Roboto Condensed Light"/>
              </a:rPr>
              <a:t> attribute specifies the URL (web address) of the inline frame page.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  <a:sym typeface="Roboto Condensed Light"/>
              </a:rPr>
              <a:t>Use the height and width attributes to specify the size of the iframe.</a:t>
            </a:r>
          </a:p>
          <a:p>
            <a:pPr algn="ctr"/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  <a:sym typeface="Roboto Condensed Light"/>
              </a:rPr>
              <a:t>    &lt;iframe 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  <a:sym typeface="Roboto Condensed Light"/>
              </a:rPr>
              <a:t>src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  <a:sym typeface="Roboto Condensed Light"/>
              </a:rPr>
              <a:t>="demo_iframe.htm" height="200" width="300"&gt;&lt;/iframe&gt;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  <a:sym typeface="Roboto Condensed Light"/>
              </a:rPr>
              <a:t>An iframe can be used as the target frame for a link.</a:t>
            </a:r>
          </a:p>
        </p:txBody>
      </p:sp>
    </p:spTree>
    <p:extLst>
      <p:ext uri="{BB962C8B-B14F-4D97-AF65-F5344CB8AC3E}">
        <p14:creationId xmlns:p14="http://schemas.microsoft.com/office/powerpoint/2010/main" val="2348773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Form Elements in HTML5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C65BA-5C50-4DAE-9274-CADA18E3D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900" y="3355871"/>
            <a:ext cx="1642709" cy="16427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64166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F920CF-9614-4DFD-8D84-0BDB5131C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1070"/>
          <a:stretch/>
        </p:blipFill>
        <p:spPr>
          <a:xfrm>
            <a:off x="4302666" y="1591559"/>
            <a:ext cx="4540251" cy="1686899"/>
          </a:xfrm>
          <a:prstGeom prst="rect">
            <a:avLst/>
          </a:prstGeom>
        </p:spPr>
      </p:pic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Required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7C191-7F20-488B-88F7-326986F07A8D}"/>
              </a:ext>
            </a:extLst>
          </p:cNvPr>
          <p:cNvSpPr txBox="1"/>
          <p:nvPr/>
        </p:nvSpPr>
        <p:spPr>
          <a:xfrm>
            <a:off x="211805" y="2902821"/>
            <a:ext cx="53638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9800"/>
                </a:solidFill>
                <a:latin typeface="Arial" panose="020B0604020202020204" pitchFamily="34" charset="0"/>
                <a:ea typeface="Roboto Condensed Light"/>
              </a:rPr>
              <a:t>Required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: We also have required attribute to mark this field as mandatory.</a:t>
            </a:r>
          </a:p>
        </p:txBody>
      </p: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1"/>
            <a:ext cx="4182263" cy="1298238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&lt;form&gt;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="text"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required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/&gt;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&lt;/form&gt;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27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Multiple and Pattern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7C191-7F20-488B-88F7-326986F07A8D}"/>
              </a:ext>
            </a:extLst>
          </p:cNvPr>
          <p:cNvSpPr txBox="1"/>
          <p:nvPr/>
        </p:nvSpPr>
        <p:spPr>
          <a:xfrm>
            <a:off x="4271211" y="1646479"/>
            <a:ext cx="53638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9800"/>
                </a:solidFill>
                <a:latin typeface="Arial" panose="020B0604020202020204" pitchFamily="34" charset="0"/>
                <a:ea typeface="Roboto Condensed Light"/>
              </a:rPr>
              <a:t>Multiple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: allows the user to enter multiple email addresses.</a:t>
            </a:r>
          </a:p>
        </p:txBody>
      </p: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1"/>
            <a:ext cx="4182263" cy="1298238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&lt;form&gt;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="text"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multiple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/&gt;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&lt;/form&gt;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" name="Scroll: Vertical 15">
            <a:extLst>
              <a:ext uri="{FF2B5EF4-FFF2-40B4-BE49-F238E27FC236}">
                <a16:creationId xmlns:a16="http://schemas.microsoft.com/office/drawing/2014/main" id="{14DAF93B-0FA3-4165-9590-E4328120A106}"/>
              </a:ext>
            </a:extLst>
          </p:cNvPr>
          <p:cNvSpPr/>
          <p:nvPr/>
        </p:nvSpPr>
        <p:spPr>
          <a:xfrm>
            <a:off x="22042" y="3033534"/>
            <a:ext cx="5003736" cy="1298238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&lt;form&gt;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="text"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pattern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=“[0-9][A-Z]{3}”/&gt;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&lt;/form&gt;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92A4A-0B2A-4BFF-9773-67828B54CA5D}"/>
              </a:ext>
            </a:extLst>
          </p:cNvPr>
          <p:cNvSpPr txBox="1"/>
          <p:nvPr/>
        </p:nvSpPr>
        <p:spPr>
          <a:xfrm>
            <a:off x="4847357" y="3315652"/>
            <a:ext cx="5363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9800"/>
                </a:solidFill>
                <a:latin typeface="Arial" panose="020B0604020202020204" pitchFamily="34" charset="0"/>
                <a:ea typeface="Roboto Condensed Light"/>
              </a:rPr>
              <a:t>Pattern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: custom validate,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A part number is a digit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followed by three uppercase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letters.</a:t>
            </a:r>
          </a:p>
        </p:txBody>
      </p:sp>
    </p:spTree>
    <p:extLst>
      <p:ext uri="{BB962C8B-B14F-4D97-AF65-F5344CB8AC3E}">
        <p14:creationId xmlns:p14="http://schemas.microsoft.com/office/powerpoint/2010/main" val="2908490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Placeholder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7C191-7F20-488B-88F7-326986F07A8D}"/>
              </a:ext>
            </a:extLst>
          </p:cNvPr>
          <p:cNvSpPr txBox="1"/>
          <p:nvPr/>
        </p:nvSpPr>
        <p:spPr>
          <a:xfrm>
            <a:off x="189503" y="2650490"/>
            <a:ext cx="84861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9800"/>
                </a:solidFill>
                <a:latin typeface="Arial" panose="020B0604020202020204" pitchFamily="34" charset="0"/>
                <a:ea typeface="Roboto Condensed Light"/>
              </a:rPr>
              <a:t>Placeholder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: add a hint inside the text-field, but where the hint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automatically disappears when clicking inside it.</a:t>
            </a:r>
          </a:p>
        </p:txBody>
      </p: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1"/>
            <a:ext cx="5983727" cy="1087127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&lt;form&gt;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="text"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placeholder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=“Enter Your Name”  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&lt;/form&gt;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3B755-27AE-4607-855B-A406159811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77" t="30696" r="14781" b="38553"/>
          <a:stretch/>
        </p:blipFill>
        <p:spPr>
          <a:xfrm>
            <a:off x="189502" y="3440758"/>
            <a:ext cx="6668497" cy="158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87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Dates and Times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1"/>
            <a:ext cx="4039623" cy="3297972"/>
          </a:xfrm>
          <a:prstGeom prst="verticalScroll">
            <a:avLst>
              <a:gd name="adj" fmla="val 10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="datetime“&gt;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="datetime-local"&gt;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=“date“&gt;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=“month“&gt;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=“week“&gt;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6A3E8-C137-4717-AE2F-0C4083441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566" r="30504" b="9313"/>
          <a:stretch/>
        </p:blipFill>
        <p:spPr>
          <a:xfrm>
            <a:off x="4203196" y="1349679"/>
            <a:ext cx="4827579" cy="329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24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Dates and Times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1"/>
            <a:ext cx="3828369" cy="1064545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="time“&gt;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8CD555-BA21-4EF9-845F-538348DE5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17" y="1675947"/>
            <a:ext cx="5037112" cy="26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29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Search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1"/>
            <a:ext cx="3828369" cy="1064545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=“search“&gt;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EF001-0F19-419F-A36C-78C13A809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678" y="1700958"/>
            <a:ext cx="4800600" cy="25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04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Color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1"/>
            <a:ext cx="3828369" cy="1064545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=“color”&gt;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8CD555-BA21-4EF9-845F-538348DE5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17" y="1675947"/>
            <a:ext cx="5037112" cy="26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52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Telephone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1"/>
            <a:ext cx="3828369" cy="1064545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tel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”&gt;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13687-7792-4AA8-8A2D-827AF8FFF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425" y="1490662"/>
            <a:ext cx="4704795" cy="281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75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Number 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1"/>
            <a:ext cx="3828369" cy="1064545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=“number”&gt;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B211C-6BFD-4B88-95D1-3E3E362D7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137" y="1510409"/>
            <a:ext cx="4751326" cy="251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59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Elements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131993" y="1780919"/>
            <a:ext cx="5366084" cy="2028181"/>
          </a:xfrm>
          <a:prstGeom prst="verticalScroll">
            <a:avLst>
              <a:gd name="adj" fmla="val 139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latin typeface="Arial" panose="020B0604020202020204" pitchFamily="34" charset="0"/>
              </a:rPr>
              <a:t>&lt;iframe </a:t>
            </a:r>
            <a:r>
              <a:rPr lang="en-US" sz="1600" b="1" dirty="0" err="1">
                <a:latin typeface="Arial" panose="020B0604020202020204" pitchFamily="34" charset="0"/>
              </a:rPr>
              <a:t>src</a:t>
            </a:r>
            <a:r>
              <a:rPr lang="en-US" sz="1600" b="1" dirty="0">
                <a:latin typeface="Arial" panose="020B0604020202020204" pitchFamily="34" charset="0"/>
              </a:rPr>
              <a:t>="demo_iframe.htm" name="</a:t>
            </a:r>
            <a:r>
              <a:rPr lang="en-US" sz="1600" b="1" dirty="0" err="1">
                <a:latin typeface="Arial" panose="020B0604020202020204" pitchFamily="34" charset="0"/>
              </a:rPr>
              <a:t>iframe_a</a:t>
            </a:r>
            <a:r>
              <a:rPr lang="en-US" sz="1600" b="1" dirty="0">
                <a:latin typeface="Arial" panose="020B0604020202020204" pitchFamily="34" charset="0"/>
              </a:rPr>
              <a:t>"&gt;&lt;/iframe&gt;</a:t>
            </a:r>
          </a:p>
          <a:p>
            <a:r>
              <a:rPr lang="en-US" sz="1600" b="1" dirty="0">
                <a:latin typeface="Arial" panose="020B0604020202020204" pitchFamily="34" charset="0"/>
              </a:rPr>
              <a:t>&lt;p&gt;</a:t>
            </a:r>
          </a:p>
          <a:p>
            <a:r>
              <a:rPr lang="en-US" sz="1600" b="1" dirty="0">
                <a:latin typeface="Arial" panose="020B0604020202020204" pitchFamily="34" charset="0"/>
              </a:rPr>
              <a:t> &lt;a </a:t>
            </a:r>
            <a:r>
              <a:rPr lang="en-US" sz="1600" b="1" dirty="0" err="1">
                <a:latin typeface="Arial" panose="020B0604020202020204" pitchFamily="34" charset="0"/>
              </a:rPr>
              <a:t>href</a:t>
            </a:r>
            <a:r>
              <a:rPr lang="en-US" sz="1600" b="1" dirty="0">
                <a:latin typeface="Arial" panose="020B0604020202020204" pitchFamily="34" charset="0"/>
              </a:rPr>
              <a:t>="http://www.w3schools.com" target="</a:t>
            </a:r>
            <a:r>
              <a:rPr lang="en-US" sz="1600" b="1" dirty="0" err="1">
                <a:latin typeface="Arial" panose="020B0604020202020204" pitchFamily="34" charset="0"/>
              </a:rPr>
              <a:t>iframe_a</a:t>
            </a:r>
            <a:r>
              <a:rPr lang="en-US" sz="1600" b="1" dirty="0">
                <a:latin typeface="Arial" panose="020B0604020202020204" pitchFamily="34" charset="0"/>
              </a:rPr>
              <a:t>"&gt; W3Schools.com &lt;/a&gt;</a:t>
            </a:r>
          </a:p>
          <a:p>
            <a:r>
              <a:rPr lang="en-US" sz="1600" b="1" dirty="0">
                <a:latin typeface="Arial" panose="020B0604020202020204" pitchFamily="34" charset="0"/>
              </a:rPr>
              <a:t>&lt;/p&gt;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62823C9-833E-4E48-B013-A15979827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BA525141-4B87-4D98-ADF6-923B9E3FE384}"/>
              </a:ext>
            </a:extLst>
          </p:cNvPr>
          <p:cNvSpPr/>
          <p:nvPr/>
        </p:nvSpPr>
        <p:spPr>
          <a:xfrm>
            <a:off x="5712899" y="1687952"/>
            <a:ext cx="3020678" cy="1584637"/>
          </a:xfrm>
          <a:prstGeom prst="cloudCallout">
            <a:avLst>
              <a:gd name="adj1" fmla="val -49909"/>
              <a:gd name="adj2" fmla="val 867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Let’s Try it …</a:t>
            </a:r>
          </a:p>
        </p:txBody>
      </p:sp>
    </p:spTree>
    <p:extLst>
      <p:ext uri="{BB962C8B-B14F-4D97-AF65-F5344CB8AC3E}">
        <p14:creationId xmlns:p14="http://schemas.microsoft.com/office/powerpoint/2010/main" val="200123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Range 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1"/>
            <a:ext cx="3828369" cy="1064545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=“range”&gt;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2E63D-4F16-409E-AD42-AC91D361A7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09" t="36439" r="32063" b="35610"/>
          <a:stretch/>
        </p:blipFill>
        <p:spPr>
          <a:xfrm>
            <a:off x="4572000" y="1562033"/>
            <a:ext cx="4409562" cy="222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28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Email 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1"/>
            <a:ext cx="3828369" cy="1313111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=“email”&gt;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url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”&gt;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BC2E6-856F-4A41-ACAA-17D0B1240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83" y="1569417"/>
            <a:ext cx="4718824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57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Form Attributes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EE1E37-FCB5-401B-953B-7A2345D9A122}"/>
              </a:ext>
            </a:extLst>
          </p:cNvPr>
          <p:cNvSpPr txBox="1"/>
          <p:nvPr/>
        </p:nvSpPr>
        <p:spPr>
          <a:xfrm>
            <a:off x="167200" y="1450181"/>
            <a:ext cx="848614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9800"/>
                </a:solidFill>
                <a:latin typeface="Arial" panose="020B0604020202020204" pitchFamily="34" charset="0"/>
                <a:ea typeface="Roboto Condensed Light"/>
              </a:rPr>
              <a:t>New attributes for &lt;form&gt;:</a:t>
            </a:r>
            <a:endParaRPr lang="en-US" sz="2100" b="1" dirty="0">
              <a:solidFill>
                <a:schemeClr val="dk1"/>
              </a:solidFill>
              <a:latin typeface="Arial" panose="020B0604020202020204" pitchFamily="34" charset="0"/>
              <a:ea typeface="Roboto Condensed Light"/>
            </a:endParaRP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 1) autocomplete  2) 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novalidate</a:t>
            </a:r>
            <a:endParaRPr lang="en-US" sz="2100" b="1" dirty="0">
              <a:solidFill>
                <a:schemeClr val="dk1"/>
              </a:solidFill>
              <a:latin typeface="Arial" panose="020B0604020202020204" pitchFamily="34" charset="0"/>
              <a:ea typeface="Roboto Condensed Light"/>
            </a:endParaRPr>
          </a:p>
          <a:p>
            <a:endParaRPr lang="en-US" sz="2100" b="1" dirty="0">
              <a:solidFill>
                <a:schemeClr val="dk1"/>
              </a:solidFill>
              <a:latin typeface="Arial" panose="020B0604020202020204" pitchFamily="34" charset="0"/>
              <a:ea typeface="Roboto Condensed Light"/>
            </a:endParaRPr>
          </a:p>
          <a:p>
            <a:r>
              <a:rPr lang="en-US" sz="2100" b="1" dirty="0">
                <a:solidFill>
                  <a:srgbClr val="FF9800"/>
                </a:solidFill>
                <a:latin typeface="Arial" panose="020B0604020202020204" pitchFamily="34" charset="0"/>
                <a:ea typeface="Roboto Condensed Light"/>
              </a:rPr>
              <a:t>New attributes for &lt;input&gt;: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1) Autocomplete    2) autofocus               3) form        4) 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formaction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5) 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formenctype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      6) 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formmethod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            7) 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formnovalidate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8) 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formtarget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          9) height and width  10) list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11) min and max   12) multiple                13)pattern (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regexp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)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14) placeholder     15) required               16) step </a:t>
            </a:r>
          </a:p>
        </p:txBody>
      </p:sp>
    </p:spTree>
    <p:extLst>
      <p:ext uri="{BB962C8B-B14F-4D97-AF65-F5344CB8AC3E}">
        <p14:creationId xmlns:p14="http://schemas.microsoft.com/office/powerpoint/2010/main" val="277326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1F19E-F047-417D-94E2-33F9988F6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2883" y="904939"/>
            <a:ext cx="4855780" cy="37315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Tables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6FA3A-9C06-4FB9-A946-BCC250376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043" y="3062106"/>
            <a:ext cx="1603671" cy="15823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 Tags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38600" y="1489339"/>
            <a:ext cx="5366084" cy="3304961"/>
          </a:xfrm>
          <a:prstGeom prst="verticalScroll">
            <a:avLst>
              <a:gd name="adj" fmla="val 9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table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 &lt;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tr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     &lt;</a:t>
            </a:r>
            <a:r>
              <a:rPr lang="en-US" sz="1600" b="1" dirty="0" err="1">
                <a:solidFill>
                  <a:srgbClr val="FF9800"/>
                </a:solidFill>
                <a:latin typeface="Arial" panose="020B0604020202020204" pitchFamily="34" charset="0"/>
              </a:rPr>
              <a:t>th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 Name &lt;/</a:t>
            </a:r>
            <a:r>
              <a:rPr lang="en-US" sz="1600" b="1" dirty="0" err="1">
                <a:solidFill>
                  <a:srgbClr val="FF9800"/>
                </a:solidFill>
                <a:latin typeface="Arial" panose="020B0604020202020204" pitchFamily="34" charset="0"/>
              </a:rPr>
              <a:t>th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     &lt;</a:t>
            </a:r>
            <a:r>
              <a:rPr lang="en-US" sz="1600" b="1" dirty="0" err="1">
                <a:solidFill>
                  <a:srgbClr val="FF9800"/>
                </a:solidFill>
                <a:latin typeface="Arial" panose="020B0604020202020204" pitchFamily="34" charset="0"/>
              </a:rPr>
              <a:t>th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 Phone &lt;/</a:t>
            </a:r>
            <a:r>
              <a:rPr lang="en-US" sz="1600" b="1" dirty="0" err="1">
                <a:solidFill>
                  <a:srgbClr val="FF9800"/>
                </a:solidFill>
                <a:latin typeface="Arial" panose="020B0604020202020204" pitchFamily="34" charset="0"/>
              </a:rPr>
              <a:t>th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 &lt;/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tr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 &lt;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tr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    &lt;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 Ahmed &lt;/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    &lt;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 01007878583 &lt;/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&lt;/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tr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&lt;/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table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48C063-A8FF-4643-BF84-A3F70CC47C75}"/>
              </a:ext>
            </a:extLst>
          </p:cNvPr>
          <p:cNvCxnSpPr>
            <a:cxnSpLocks/>
          </p:cNvCxnSpPr>
          <p:nvPr/>
        </p:nvCxnSpPr>
        <p:spPr>
          <a:xfrm flipV="1">
            <a:off x="1239253" y="1792706"/>
            <a:ext cx="4578850" cy="3007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0345FD-D9E7-4DE2-9F78-C9BEB067D681}"/>
              </a:ext>
            </a:extLst>
          </p:cNvPr>
          <p:cNvSpPr txBox="1"/>
          <p:nvPr/>
        </p:nvSpPr>
        <p:spPr>
          <a:xfrm>
            <a:off x="5866477" y="1330486"/>
            <a:ext cx="337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&lt;table&gt; tag to define Table structure.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B80ECE-B0CD-4A4C-A49B-5CC968A5E224}"/>
              </a:ext>
            </a:extLst>
          </p:cNvPr>
          <p:cNvSpPr/>
          <p:nvPr/>
        </p:nvSpPr>
        <p:spPr>
          <a:xfrm>
            <a:off x="5818103" y="1339941"/>
            <a:ext cx="2892768" cy="613742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76A557-A80A-4308-9E30-A158F90ABA65}"/>
              </a:ext>
            </a:extLst>
          </p:cNvPr>
          <p:cNvCxnSpPr>
            <a:cxnSpLocks/>
          </p:cNvCxnSpPr>
          <p:nvPr/>
        </p:nvCxnSpPr>
        <p:spPr>
          <a:xfrm>
            <a:off x="1239253" y="2408416"/>
            <a:ext cx="4295273" cy="967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AF25156-C856-4423-B92D-6DA81F5243F7}"/>
              </a:ext>
            </a:extLst>
          </p:cNvPr>
          <p:cNvSpPr/>
          <p:nvPr/>
        </p:nvSpPr>
        <p:spPr>
          <a:xfrm>
            <a:off x="5709901" y="2155509"/>
            <a:ext cx="2892768" cy="613742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0953C9-7577-4E6F-AB0E-0C0406F14FF7}"/>
              </a:ext>
            </a:extLst>
          </p:cNvPr>
          <p:cNvSpPr txBox="1"/>
          <p:nvPr/>
        </p:nvSpPr>
        <p:spPr>
          <a:xfrm>
            <a:off x="5953788" y="2134849"/>
            <a:ext cx="337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&lt;tr&gt; tag to define row </a:t>
            </a:r>
          </a:p>
          <a:p>
            <a:r>
              <a:rPr lang="en-US" sz="1600" b="1" dirty="0"/>
              <a:t>inside the table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EFA238-8C3A-4F0B-9913-D62E7741672A}"/>
              </a:ext>
            </a:extLst>
          </p:cNvPr>
          <p:cNvCxnSpPr>
            <a:cxnSpLocks/>
          </p:cNvCxnSpPr>
          <p:nvPr/>
        </p:nvCxnSpPr>
        <p:spPr>
          <a:xfrm>
            <a:off x="2721642" y="3617430"/>
            <a:ext cx="3178830" cy="385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F42720C-A1D5-40C0-BFFF-1BCB97DEE5FF}"/>
              </a:ext>
            </a:extLst>
          </p:cNvPr>
          <p:cNvSpPr/>
          <p:nvPr/>
        </p:nvSpPr>
        <p:spPr>
          <a:xfrm>
            <a:off x="5866477" y="3832137"/>
            <a:ext cx="2892768" cy="767631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2AFD99-D8A7-4EAD-BADA-B32D14028B5D}"/>
              </a:ext>
            </a:extLst>
          </p:cNvPr>
          <p:cNvSpPr txBox="1"/>
          <p:nvPr/>
        </p:nvSpPr>
        <p:spPr>
          <a:xfrm>
            <a:off x="5953788" y="3854689"/>
            <a:ext cx="2892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&lt;td&gt; define columns inside each row, and this tag contains cell data.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FDE0513-9F73-4842-84BD-427041626F7D}"/>
              </a:ext>
            </a:extLst>
          </p:cNvPr>
          <p:cNvCxnSpPr>
            <a:cxnSpLocks/>
          </p:cNvCxnSpPr>
          <p:nvPr/>
        </p:nvCxnSpPr>
        <p:spPr>
          <a:xfrm>
            <a:off x="2721642" y="2852682"/>
            <a:ext cx="2858417" cy="3530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DB42C04-AB12-4026-ABCA-3800FB6AA205}"/>
              </a:ext>
            </a:extLst>
          </p:cNvPr>
          <p:cNvSpPr/>
          <p:nvPr/>
        </p:nvSpPr>
        <p:spPr>
          <a:xfrm>
            <a:off x="5709900" y="2886250"/>
            <a:ext cx="3222719" cy="747742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461C97-60A9-486A-B7DD-830242D7C89B}"/>
              </a:ext>
            </a:extLst>
          </p:cNvPr>
          <p:cNvSpPr txBox="1"/>
          <p:nvPr/>
        </p:nvSpPr>
        <p:spPr>
          <a:xfrm>
            <a:off x="5930302" y="2876358"/>
            <a:ext cx="3132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&lt;</a:t>
            </a:r>
            <a:r>
              <a:rPr lang="en-US" sz="1600" b="1" dirty="0" err="1"/>
              <a:t>th</a:t>
            </a:r>
            <a:r>
              <a:rPr lang="en-US" sz="1600" b="1" dirty="0"/>
              <a:t>&gt; tag to define the header cell and make it centered and </a:t>
            </a:r>
          </a:p>
          <a:p>
            <a:r>
              <a:rPr lang="en-US" sz="1600" b="1" dirty="0"/>
              <a:t>bold.</a:t>
            </a:r>
          </a:p>
        </p:txBody>
      </p:sp>
    </p:spTree>
    <p:extLst>
      <p:ext uri="{BB962C8B-B14F-4D97-AF65-F5344CB8AC3E}">
        <p14:creationId xmlns:p14="http://schemas.microsoft.com/office/powerpoint/2010/main" val="87199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 Tags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6D88D19-FDD0-49F1-A943-F3A087061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63018"/>
            <a:ext cx="820846" cy="8214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653BEC-5525-47E4-8ABE-8267CC0B4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66" y="1457842"/>
            <a:ext cx="4604940" cy="3098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414A8F-8315-424A-B206-108F8BA7F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68" y="2163139"/>
            <a:ext cx="2939057" cy="1121482"/>
          </a:xfrm>
          <a:prstGeom prst="rect">
            <a:avLst/>
          </a:prstGeom>
        </p:spPr>
      </p:pic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E70397A7-0B40-4810-BDCE-4E21F289EAC1}"/>
              </a:ext>
            </a:extLst>
          </p:cNvPr>
          <p:cNvSpPr/>
          <p:nvPr/>
        </p:nvSpPr>
        <p:spPr>
          <a:xfrm>
            <a:off x="5575154" y="1567636"/>
            <a:ext cx="3020678" cy="1584637"/>
          </a:xfrm>
          <a:prstGeom prst="cloudCallout">
            <a:avLst>
              <a:gd name="adj1" fmla="val -49909"/>
              <a:gd name="adj2" fmla="val 867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Let’s Try it …</a:t>
            </a:r>
          </a:p>
        </p:txBody>
      </p:sp>
    </p:spTree>
    <p:extLst>
      <p:ext uri="{BB962C8B-B14F-4D97-AF65-F5344CB8AC3E}">
        <p14:creationId xmlns:p14="http://schemas.microsoft.com/office/powerpoint/2010/main" val="229144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 Tags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270145" y="1964942"/>
            <a:ext cx="6346659" cy="3158005"/>
          </a:xfrm>
          <a:prstGeom prst="verticalScroll">
            <a:avLst>
              <a:gd name="adj" fmla="val 9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&lt;table&gt;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&lt;caption align="top"&gt;&lt;b&gt;Table Caption&lt;/b&gt;&lt;/caption&gt;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&lt;tr&gt;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   &lt;td&gt; Name &lt;/td&gt;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   &lt;td&gt; Phone &lt;/td&gt;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&lt;/tr&gt;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&lt;tr&gt;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    &lt;td&gt; &amp;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nbsp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; &lt;/td&gt;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    &lt;td&gt; 0107897987 &lt;/td&gt;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   &lt;/tr&gt;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&lt;/table&gt;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283042-08D6-4CAC-A1D6-8E0DCB21CB57}"/>
              </a:ext>
            </a:extLst>
          </p:cNvPr>
          <p:cNvSpPr txBox="1"/>
          <p:nvPr/>
        </p:nvSpPr>
        <p:spPr>
          <a:xfrm>
            <a:off x="478500" y="1457095"/>
            <a:ext cx="25827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Table with Caption</a:t>
            </a:r>
          </a:p>
        </p:txBody>
      </p:sp>
    </p:spTree>
    <p:extLst>
      <p:ext uri="{BB962C8B-B14F-4D97-AF65-F5344CB8AC3E}">
        <p14:creationId xmlns:p14="http://schemas.microsoft.com/office/powerpoint/2010/main" val="2747427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 Tags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6D88D19-FDD0-49F1-A943-F3A087061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63018"/>
            <a:ext cx="820846" cy="8214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653BEC-5525-47E4-8ABE-8267CC0B4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66" y="1457842"/>
            <a:ext cx="4604940" cy="3098397"/>
          </a:xfrm>
          <a:prstGeom prst="rect">
            <a:avLst/>
          </a:prstGeom>
        </p:spPr>
      </p:pic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E70397A7-0B40-4810-BDCE-4E21F289EAC1}"/>
              </a:ext>
            </a:extLst>
          </p:cNvPr>
          <p:cNvSpPr/>
          <p:nvPr/>
        </p:nvSpPr>
        <p:spPr>
          <a:xfrm>
            <a:off x="5575154" y="1567636"/>
            <a:ext cx="3020678" cy="1584637"/>
          </a:xfrm>
          <a:prstGeom prst="cloudCallout">
            <a:avLst>
              <a:gd name="adj1" fmla="val -49909"/>
              <a:gd name="adj2" fmla="val 867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Let’s Try it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E6382-82CF-48C7-A5C4-2682FBAEA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68" y="2089130"/>
            <a:ext cx="2262923" cy="125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44659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D1DBC88B2702448392B11BF121D4E5" ma:contentTypeVersion="10" ma:contentTypeDescription="Create a new document." ma:contentTypeScope="" ma:versionID="fb0e5ed820c2d4f0a30ba617ba46a9f5">
  <xsd:schema xmlns:xsd="http://www.w3.org/2001/XMLSchema" xmlns:xs="http://www.w3.org/2001/XMLSchema" xmlns:p="http://schemas.microsoft.com/office/2006/metadata/properties" xmlns:ns2="4a01305a-94fb-46f8-a1a3-ccd1ebd4b834" targetNamespace="http://schemas.microsoft.com/office/2006/metadata/properties" ma:root="true" ma:fieldsID="60d38b4b364289c2353fa9f08c619310" ns2:_="">
    <xsd:import namespace="4a01305a-94fb-46f8-a1a3-ccd1ebd4b8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01305a-94fb-46f8-a1a3-ccd1ebd4b8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F6740D-7B4C-4AB8-959F-71182630B6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72E848-E8D1-4222-9B8D-FA4D4571021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7493F1E-32E4-4E8C-B087-C718991E5B97}"/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1608</Words>
  <Application>Microsoft Office PowerPoint</Application>
  <PresentationFormat>On-screen Show (16:9)</PresentationFormat>
  <Paragraphs>293</Paragraphs>
  <Slides>43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Salerio template</vt:lpstr>
      <vt:lpstr>HTML &amp; Css Day2</vt:lpstr>
      <vt:lpstr>HTML IFrames</vt:lpstr>
      <vt:lpstr>HTML Elements</vt:lpstr>
      <vt:lpstr>HTML Elements</vt:lpstr>
      <vt:lpstr>HTML Tables</vt:lpstr>
      <vt:lpstr>Table Tags</vt:lpstr>
      <vt:lpstr>Table Tags</vt:lpstr>
      <vt:lpstr>Table Tags</vt:lpstr>
      <vt:lpstr>Table Tags</vt:lpstr>
      <vt:lpstr>Colspan and Rowspan attributes</vt:lpstr>
      <vt:lpstr>Colspan and Rowspan attributes</vt:lpstr>
      <vt:lpstr>Colspan and Rowspan attributes</vt:lpstr>
      <vt:lpstr>Self Study</vt:lpstr>
      <vt:lpstr>HTML Forms</vt:lpstr>
      <vt:lpstr>Forms …</vt:lpstr>
      <vt:lpstr>Text Field …</vt:lpstr>
      <vt:lpstr>Hidden Field…</vt:lpstr>
      <vt:lpstr>Password Field…</vt:lpstr>
      <vt:lpstr>Text Area…</vt:lpstr>
      <vt:lpstr>Check Box…</vt:lpstr>
      <vt:lpstr>Radio button…</vt:lpstr>
      <vt:lpstr>Drop-down menu…</vt:lpstr>
      <vt:lpstr>File …</vt:lpstr>
      <vt:lpstr>Submit button / Reset button …</vt:lpstr>
      <vt:lpstr> Image button …</vt:lpstr>
      <vt:lpstr> Button …</vt:lpstr>
      <vt:lpstr> Form Fieldset …</vt:lpstr>
      <vt:lpstr> Form Labels …</vt:lpstr>
      <vt:lpstr> Tabindex and Access Key …</vt:lpstr>
      <vt:lpstr>New Form Elements in HTML5</vt:lpstr>
      <vt:lpstr>Required …</vt:lpstr>
      <vt:lpstr>Multiple and Pattern …</vt:lpstr>
      <vt:lpstr>Placeholder …</vt:lpstr>
      <vt:lpstr>Dates and Times …</vt:lpstr>
      <vt:lpstr>Dates and Times …</vt:lpstr>
      <vt:lpstr>Search …</vt:lpstr>
      <vt:lpstr>Color …</vt:lpstr>
      <vt:lpstr>Telephone …</vt:lpstr>
      <vt:lpstr>Number  …</vt:lpstr>
      <vt:lpstr>Range  …</vt:lpstr>
      <vt:lpstr>Email  …</vt:lpstr>
      <vt:lpstr> Form Attributes 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JavaScript</dc:title>
  <dc:creator>nawal zaki</dc:creator>
  <cp:lastModifiedBy>nawal zaki</cp:lastModifiedBy>
  <cp:revision>10</cp:revision>
  <dcterms:modified xsi:type="dcterms:W3CDTF">2022-01-07T21:48:03Z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0x010100B0D1DBC88B2702448392B11BF121D4E5</vt:lpwstr>
  </property>
</Properties>
</file>